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53"/>
  </p:notesMasterIdLst>
  <p:sldIdLst>
    <p:sldId id="256" r:id="rId3"/>
    <p:sldId id="257" r:id="rId4"/>
    <p:sldId id="286" r:id="rId5"/>
    <p:sldId id="287" r:id="rId6"/>
    <p:sldId id="28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88" r:id="rId16"/>
    <p:sldId id="266" r:id="rId17"/>
    <p:sldId id="267" r:id="rId18"/>
    <p:sldId id="289" r:id="rId19"/>
    <p:sldId id="268" r:id="rId20"/>
    <p:sldId id="269" r:id="rId21"/>
    <p:sldId id="270" r:id="rId22"/>
    <p:sldId id="271" r:id="rId23"/>
    <p:sldId id="272" r:id="rId24"/>
    <p:sldId id="290" r:id="rId25"/>
    <p:sldId id="273" r:id="rId26"/>
    <p:sldId id="274" r:id="rId27"/>
    <p:sldId id="292" r:id="rId28"/>
    <p:sldId id="291" r:id="rId29"/>
    <p:sldId id="275" r:id="rId30"/>
    <p:sldId id="293" r:id="rId31"/>
    <p:sldId id="276" r:id="rId32"/>
    <p:sldId id="277" r:id="rId33"/>
    <p:sldId id="294" r:id="rId34"/>
    <p:sldId id="295" r:id="rId35"/>
    <p:sldId id="296" r:id="rId36"/>
    <p:sldId id="297" r:id="rId37"/>
    <p:sldId id="278" r:id="rId38"/>
    <p:sldId id="279" r:id="rId39"/>
    <p:sldId id="298" r:id="rId40"/>
    <p:sldId id="299" r:id="rId41"/>
    <p:sldId id="300" r:id="rId42"/>
    <p:sldId id="280" r:id="rId43"/>
    <p:sldId id="281" r:id="rId44"/>
    <p:sldId id="301" r:id="rId45"/>
    <p:sldId id="302" r:id="rId46"/>
    <p:sldId id="306" r:id="rId47"/>
    <p:sldId id="304" r:id="rId48"/>
    <p:sldId id="305" r:id="rId49"/>
    <p:sldId id="282" r:id="rId50"/>
    <p:sldId id="283" r:id="rId51"/>
    <p:sldId id="284" r:id="rId52"/>
  </p:sldIdLst>
  <p:sldSz cx="9144000" cy="5143500" type="screen16x9"/>
  <p:notesSz cx="6858000" cy="9144000"/>
  <p:embeddedFontLst>
    <p:embeddedFont>
      <p:font typeface="Amatic SC" pitchFamily="2" charset="-79"/>
      <p:regular r:id="rId54"/>
      <p:bold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Inconsolata" pitchFamily="49" charset="77"/>
      <p:regular r:id="rId60"/>
      <p:bold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Roboto Light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bold r:id="rId71"/>
      <p:italic r:id="rId72"/>
      <p:boldItalic r:id="rId73"/>
    </p:embeddedFont>
    <p:embeddedFont>
      <p:font typeface="Roboto Thin" panose="020000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>
      <p:cViewPr varScale="1">
        <p:scale>
          <a:sx n="161" d="100"/>
          <a:sy n="161" d="100"/>
        </p:scale>
        <p:origin x="952" y="200"/>
      </p:cViewPr>
      <p:guideLst>
        <p:guide orient="horz" pos="26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9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5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06bb905c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g406bb905c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406bb905c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6bb905c8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8" name="Google Shape;1108;g406bb905c8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406bb905c8_2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06bb905c8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g406bb905c8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g406bb905c8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e1de2164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e1de2164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06bb905c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406bb905c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g406bb905c8_2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06bb905c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406bb905c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g406bb905c8_2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504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06bb905c8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g406bb905c8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406bb905c8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406bb905c8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0" name="Google Shape;1160;g406bb905c8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shutterstock_206072047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g406bb905c8_2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406bb905c8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g406bb905c8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406bb905c8_2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4c788a4daf_0_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3" name="Google Shape;1183;g4c788a4daf_0_2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g4c788a4daf_0_20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06bb905c8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8" name="Google Shape;1208;g406bb905c8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g406bb905c8_2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e1de2164c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e1de2164c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c788a4daf_0_2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2" name="Google Shape;1222;g4c788a4daf_0_2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g4c788a4daf_0_2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7803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698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4e1de2164c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4e1de2164c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4e1de2164c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4e1de2164c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090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4e1de2164c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4e1de2164c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4c788a4daf_0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4c788a4daf_0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911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403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4e1de2164c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4e1de2164c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4e1de2164c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4e1de2164c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06bb905c8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406bb905c8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406bb905c8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3660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889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06bb905c8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g406bb905c8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g406bb905c8_2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4e1de2164c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3" name="Google Shape;1323;g4e1de2164c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4e1de2164c_0_10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406bb905c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g406bb905c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g406bb905c8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06bb905c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g406bb905c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shutterstock_470084681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406bb905c8_2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06bb905c8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g406bb905c8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shutterstock_589180820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g406bb905c8_2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06bb905c8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0" name="Google Shape;1070;g406bb905c8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406bb905c8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b905c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406bb905c8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5. Subsection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old 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old 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old 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odomvc.com/examples/vanillaj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todomvc.com/examples/vanillajs/" TargetMode="Externa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file:///Users/greg/Dropbox/git/RICHRIC201905FSF2/04-jquery/01-Activities/02-JSDrinkList/Solved/drinklist-solved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6.xml"/><Relationship Id="rId4" Type="http://schemas.openxmlformats.org/officeDocument/2006/relationships/hyperlink" Target="file:///Users/greg/Dropbox/git/RICHRIC201905FSF2/04-jquery/01-Activities/06-SandwichClick/Solved/sandwich-click-solved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hyperlink" Target="file:///Users/greg/Dropbox/git/RICHRIC201905FSF2/04-jquery/01-Activities/06-SandwichClick/Solved/sandwich-click-solved-bonus.html" TargetMode="Externa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Users/greg/Dropbox/git/RICHRIC201905FSF2/04-jquery/01-Activities/06-SandwichClick/Solved/sandwich-click-solved-bonus.html" TargetMode="Externa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NI0l2FMeCk&amp;feature=youtu.b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4.1</a:t>
            </a:r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Begins</a:t>
            </a:r>
            <a:endParaRPr/>
          </a:p>
        </p:txBody>
      </p:sp>
      <p:sp>
        <p:nvSpPr>
          <p:cNvPr id="1042" name="Google Shape;1042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88" name="Google Shape;1088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 we’ll be covering: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4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plain JavaScript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4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jQuery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4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Responding to click events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4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</a:t>
            </a:r>
            <a:endParaRPr/>
          </a:p>
        </p:txBody>
      </p:sp>
      <p:sp>
        <p:nvSpPr>
          <p:cNvPr id="1105" name="Google Shape;1105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DOM</a:t>
            </a:r>
            <a:endParaRPr/>
          </a:p>
        </p:txBody>
      </p:sp>
      <p:sp>
        <p:nvSpPr>
          <p:cNvPr id="1112" name="Google Shape;1112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lvl="0"/>
            <a:r>
              <a:rPr lang="en" dirty="0"/>
              <a:t>Basic Example: </a:t>
            </a:r>
            <a:r>
              <a:rPr lang="en-US" dirty="0">
                <a:hlinkClick r:id="rId3"/>
              </a:rPr>
              <a:t>http://todomvc.com/examples/vanillajs/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1113" name="Google Shape;1113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14" name="Google Shape;1114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6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Every HTML page begins as static content.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76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However, with Javascript/jQuery, we can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modify the DOM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change this static content in real time.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76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allows us to build dynamic 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0" name="Google Shape;1120;p76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6"/>
          <p:cNvPicPr preferRelativeResize="0"/>
          <p:nvPr/>
        </p:nvPicPr>
        <p:blipFill rotWithShape="1">
          <a:blip r:embed="rId5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6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29" name="Google Shape;1129;p77"/>
          <p:cNvSpPr txBox="1">
            <a:spLocks noGrp="1"/>
          </p:cNvSpPr>
          <p:nvPr>
            <p:ph type="title"/>
          </p:nvPr>
        </p:nvSpPr>
        <p:spPr>
          <a:xfrm>
            <a:off x="-107400" y="443455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 with Plain JavaScript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 (Instructor: 15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12B5BF-4729-BE40-887C-C3E088FA57C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1284250"/>
            <a:ext cx="91440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http://todomvc.com/examples/vanillajs/</a:t>
            </a:r>
            <a:endParaRPr lang="en-US" sz="2400" dirty="0"/>
          </a:p>
          <a:p>
            <a:pPr algn="ctr"/>
            <a:r>
              <a:rPr lang="en-US" sz="2400" dirty="0"/>
              <a:t>/04-jquery/01-Activities/01-DOM_Manipulation/1.html</a:t>
            </a:r>
          </a:p>
        </p:txBody>
      </p:sp>
    </p:spTree>
    <p:extLst>
      <p:ext uri="{BB962C8B-B14F-4D97-AF65-F5344CB8AC3E}">
        <p14:creationId xmlns:p14="http://schemas.microsoft.com/office/powerpoint/2010/main" val="2260243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jQuery $(Begins)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7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36" name="Google Shape;1136;p78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Generating HTML with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Plain JavaScript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Generating HTML with Plain JavaScript (15 mins)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44" name="Google Shape;1144;p7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1145" name="Google Shape;1145;p79"/>
          <p:cNvSpPr/>
          <p:nvPr/>
        </p:nvSpPr>
        <p:spPr>
          <a:xfrm>
            <a:off x="1352475" y="11518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79"/>
          <p:cNvSpPr txBox="1">
            <a:spLocks noGrp="1"/>
          </p:cNvSpPr>
          <p:nvPr>
            <p:ph type="subTitle" idx="1"/>
          </p:nvPr>
        </p:nvSpPr>
        <p:spPr>
          <a:xfrm>
            <a:off x="12225" y="11709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Using the file sent to you as a starting point, add the missing code so that your JavaScript generates HTML content that displays all drink options.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79"/>
          <p:cNvSpPr/>
          <p:nvPr/>
        </p:nvSpPr>
        <p:spPr>
          <a:xfrm>
            <a:off x="1352475" y="200411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79"/>
          <p:cNvSpPr txBox="1">
            <a:spLocks noGrp="1"/>
          </p:cNvSpPr>
          <p:nvPr>
            <p:ph type="subTitle" idx="2"/>
          </p:nvPr>
        </p:nvSpPr>
        <p:spPr>
          <a:xfrm>
            <a:off x="-12300" y="20065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You will need a for loop. Inside the for loop, you will need to use each of the following methods: </a:t>
            </a:r>
            <a:r>
              <a:rPr lang="en" sz="1300" dirty="0" err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 dirty="0" err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textContent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1300" dirty="0" err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9" name="Google Shape;1149;p7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693" y="117578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7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693" y="2000073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75988-3697-4649-ADD4-5E5AD2CE49E5}"/>
              </a:ext>
            </a:extLst>
          </p:cNvPr>
          <p:cNvSpPr txBox="1"/>
          <p:nvPr/>
        </p:nvSpPr>
        <p:spPr>
          <a:xfrm>
            <a:off x="1494571" y="2813346"/>
            <a:ext cx="5828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/04-jquery/01-Activities/02-JSDrinkList/Unsolved/</a:t>
            </a:r>
            <a:r>
              <a:rPr lang="en-US" dirty="0" err="1"/>
              <a:t>drinklist-unsolved.html</a:t>
            </a:r>
            <a:endParaRPr lang="en-US" dirty="0"/>
          </a:p>
        </p:txBody>
      </p:sp>
      <p:sp>
        <p:nvSpPr>
          <p:cNvPr id="13" name="Google Shape;1147;p79">
            <a:extLst>
              <a:ext uri="{FF2B5EF4-FFF2-40B4-BE49-F238E27FC236}">
                <a16:creationId xmlns:a16="http://schemas.microsoft.com/office/drawing/2014/main" id="{4939249A-7441-494A-B4BB-3D4150307925}"/>
              </a:ext>
            </a:extLst>
          </p:cNvPr>
          <p:cNvSpPr/>
          <p:nvPr/>
        </p:nvSpPr>
        <p:spPr>
          <a:xfrm>
            <a:off x="1215259" y="335557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  <a:p>
            <a:pPr lvl="1"/>
            <a:r>
              <a:rPr lang="en-US" dirty="0"/>
              <a:t>BONUS: Instead of using a for loop, try searching about the use of the jQuery </a:t>
            </a:r>
            <a:r>
              <a:rPr lang="en-US" b="1" i="1" dirty="0"/>
              <a:t>.each</a:t>
            </a:r>
            <a:r>
              <a:rPr lang="en-US" dirty="0"/>
              <a:t> method.</a:t>
            </a:r>
          </a:p>
          <a:p>
            <a:endParaRPr lang="en-US" dirty="0"/>
          </a:p>
        </p:txBody>
      </p:sp>
      <p:pic>
        <p:nvPicPr>
          <p:cNvPr id="14" name="Google Shape;1150;p79">
            <a:extLst>
              <a:ext uri="{FF2B5EF4-FFF2-40B4-BE49-F238E27FC236}">
                <a16:creationId xmlns:a16="http://schemas.microsoft.com/office/drawing/2014/main" id="{5A76F176-14C9-F24B-99A8-D8A9A85B5E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292477" y="3351533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Instructor Review: 7 mins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3" name="Google Shape;1143;p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44" name="Google Shape;1144;p7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7</a:t>
            </a:r>
            <a:r>
              <a:rPr lang="en" dirty="0"/>
              <a:t> minutes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6D578-A542-5B42-93AB-705FFA36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7" y="731951"/>
            <a:ext cx="7100789" cy="3066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148AC9-A75A-0141-A88A-CBF5A925B213}"/>
              </a:ext>
            </a:extLst>
          </p:cNvPr>
          <p:cNvSpPr txBox="1"/>
          <p:nvPr/>
        </p:nvSpPr>
        <p:spPr>
          <a:xfrm>
            <a:off x="539000" y="3996451"/>
            <a:ext cx="6851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file:///Users/greg/Dropbox/git/RICHRIC201905FSF2/04-jquery/01-Activities/02-JSDrinkList/Solved/drinklist-solved.html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73589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57" name="Google Shape;1157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 jQuery: (Instructor: 10 mins)</a:t>
            </a:r>
            <a:endParaRPr dirty="0"/>
          </a:p>
        </p:txBody>
      </p:sp>
      <p:sp>
        <p:nvSpPr>
          <p:cNvPr id="1164" name="Google Shape;1164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jquery.com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65" name="Google Shape;116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66" name="Google Shape;1166;p8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43776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jQuery is a cross-platform </a:t>
            </a:r>
            <a:r>
              <a:rPr lang="en" b="1" dirty="0"/>
              <a:t>JavaScript library</a:t>
            </a:r>
            <a:r>
              <a:rPr lang="en" dirty="0"/>
              <a:t> designed to simplify client-side HTML scripting.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(DOM Tree Surgery)</a:t>
            </a:r>
            <a:endParaRPr dirty="0"/>
          </a:p>
        </p:txBody>
      </p:sp>
      <p:pic>
        <p:nvPicPr>
          <p:cNvPr id="1167" name="Google Shape;116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650" y="1040775"/>
            <a:ext cx="3504724" cy="3504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PreClass</a:t>
            </a:r>
            <a:r>
              <a:rPr lang="en" dirty="0"/>
              <a:t> Drill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Helper Library</a:t>
            </a:r>
            <a:endParaRPr/>
          </a:p>
        </p:txBody>
      </p:sp>
      <p:sp>
        <p:nvSpPr>
          <p:cNvPr id="1174" name="Google Shape;1174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can be useful for tasks such as:</a:t>
            </a:r>
            <a:endParaRPr/>
          </a:p>
        </p:txBody>
      </p:sp>
      <p:sp>
        <p:nvSpPr>
          <p:cNvPr id="1175" name="Google Shape;117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76" name="Google Shape;1176;p8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Dynamically inserting, updating, or removing HTML</a:t>
            </a:r>
            <a:endParaRPr sz="1800"/>
          </a:p>
        </p:txBody>
      </p:sp>
      <p:sp>
        <p:nvSpPr>
          <p:cNvPr id="1177" name="Google Shape;1177;p8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Registering click or other change events</a:t>
            </a:r>
            <a:endParaRPr sz="1800"/>
          </a:p>
        </p:txBody>
      </p:sp>
      <p:sp>
        <p:nvSpPr>
          <p:cNvPr id="1178" name="Google Shape;1178;p8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Animating HTML elements</a:t>
            </a:r>
            <a:endParaRPr sz="1800"/>
          </a:p>
        </p:txBody>
      </p:sp>
      <p:sp>
        <p:nvSpPr>
          <p:cNvPr id="1179" name="Google Shape;1179;p8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Downloading data from databases</a:t>
            </a:r>
            <a:endParaRPr sz="1800"/>
          </a:p>
        </p:txBody>
      </p:sp>
      <p:sp>
        <p:nvSpPr>
          <p:cNvPr id="1180" name="Google Shape;1180;p8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much more!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8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7" name="Google Shape;118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3"/>
          <p:cNvSpPr txBox="1">
            <a:spLocks noGrp="1"/>
          </p:cNvSpPr>
          <p:nvPr>
            <p:ph type="subTitle" idx="1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Utilize the jQuery specific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selector.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jQuery</a:t>
            </a:r>
            <a:endParaRPr/>
          </a:p>
        </p:txBody>
      </p:sp>
      <p:sp>
        <p:nvSpPr>
          <p:cNvPr id="1192" name="Google Shape;1192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pic>
        <p:nvPicPr>
          <p:cNvPr id="1193" name="Google Shape;119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6620" y="2389621"/>
            <a:ext cx="1307306" cy="2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8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96" name="Google Shape;1196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7" name="Google Shape;1197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83"/>
          <p:cNvGrpSpPr/>
          <p:nvPr/>
        </p:nvGrpSpPr>
        <p:grpSpPr>
          <a:xfrm>
            <a:off x="457200" y="2997650"/>
            <a:ext cx="776889" cy="621300"/>
            <a:chOff x="457200" y="1378813"/>
            <a:chExt cx="776889" cy="621300"/>
          </a:xfrm>
        </p:grpSpPr>
        <p:sp>
          <p:nvSpPr>
            <p:cNvPr id="1199" name="Google Shape;1199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83"/>
          <p:cNvSpPr txBox="1">
            <a:spLocks noGrp="1"/>
          </p:cNvSpPr>
          <p:nvPr>
            <p:ph type="subTitle" idx="2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Include a CDN (Content Delivery Network) link to the jQuery script.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8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83"/>
          <p:cNvSpPr txBox="1">
            <a:spLocks noGrp="1"/>
          </p:cNvSpPr>
          <p:nvPr>
            <p:ph type="subTitle" idx="3"/>
          </p:nvPr>
        </p:nvSpPr>
        <p:spPr>
          <a:xfrm>
            <a:off x="0" y="3000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 jQuery methods on the selected elements.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4" name="Google Shape;1204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5931" y="1340721"/>
            <a:ext cx="6586538" cy="67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35931" y="3498803"/>
            <a:ext cx="4071938" cy="116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2" name="Google Shape;1212;p8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 with jQuery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DF0C-AD59-8C42-9ED9-B1318880D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Progressively Complex Examples (Ins: 10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09573F4-316F-0848-A95C-167C3350056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F02F9-FA2A-7844-A7B4-381D25897CD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/04-jquery/01-Activities/03-jQueryGenerators/1.html</a:t>
            </a:r>
          </a:p>
          <a:p>
            <a:r>
              <a:rPr lang="en-US" dirty="0"/>
              <a:t>/04-jquery/01-Activities/03-jQueryGenerators/2.html</a:t>
            </a:r>
          </a:p>
          <a:p>
            <a:r>
              <a:rPr lang="en-US" dirty="0"/>
              <a:t>/04-jquery/01-Activities/03-jQueryGenerators/3.html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75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8" name="Google Shape;1218;p8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19" name="Google Shape;1219;p8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Generating HTML with jQuery (15 Minutes)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6" name="Google Shape;1226;p8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</a:t>
            </a:r>
            <a:r>
              <a:rPr lang="en"/>
              <a:t> 15 minutes</a:t>
            </a:r>
            <a:endParaRPr/>
          </a:p>
        </p:txBody>
      </p:sp>
      <p:sp>
        <p:nvSpPr>
          <p:cNvPr id="1227" name="Google Shape;1227;p8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28" name="Google Shape;1228;p86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86"/>
          <p:cNvSpPr txBox="1">
            <a:spLocks noGrp="1"/>
          </p:cNvSpPr>
          <p:nvPr>
            <p:ph type="subTitle" idx="1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Refactor (rewrite) your previous drinkList code from earlier, but this time use jQuery to complete all of the same tasks.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0" name="Google Shape;1230;p86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86"/>
          <p:cNvSpPr txBox="1">
            <a:spLocks noGrp="1"/>
          </p:cNvSpPr>
          <p:nvPr>
            <p:ph type="subTitle" idx="2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Your final code should NOT have any of the following methods: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innerHTML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or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86"/>
          <p:cNvSpPr txBox="1">
            <a:spLocks noGrp="1"/>
          </p:cNvSpPr>
          <p:nvPr>
            <p:ph type="subTitle" idx="3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Don’t forget to “incorporate” jQuery before you begin.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5" name="Google Shape;1235;p86"/>
          <p:cNvSpPr txBox="1">
            <a:spLocks noGrp="1"/>
          </p:cNvSpPr>
          <p:nvPr>
            <p:ph type="subTitle" idx="4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Instead of using a for loop, look up how to use the jQuery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.each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method.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6" name="Google Shape;1236;p8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8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769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86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32306" y="33069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86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722D76-15FE-D349-8052-9A28C090622F}"/>
              </a:ext>
            </a:extLst>
          </p:cNvPr>
          <p:cNvSpPr/>
          <p:nvPr/>
        </p:nvSpPr>
        <p:spPr>
          <a:xfrm>
            <a:off x="542334" y="3887125"/>
            <a:ext cx="83273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/04-jquery/01-Activities/04-jQueryDrinkList/Unsolved/</a:t>
            </a:r>
            <a:r>
              <a:rPr lang="en-US" dirty="0" err="1"/>
              <a:t>jquery-drinklist-unsolved.html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Activity (5 minutes)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C9FD68-09AE-0840-887E-E54576150D75}"/>
              </a:ext>
            </a:extLst>
          </p:cNvPr>
          <p:cNvSpPr txBox="1"/>
          <p:nvPr/>
        </p:nvSpPr>
        <p:spPr>
          <a:xfrm>
            <a:off x="1841413" y="3499945"/>
            <a:ext cx="6354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/04-jquery/01-Activities/04-jQueryDrinkList/Solved/</a:t>
            </a:r>
            <a:r>
              <a:rPr lang="en-US" dirty="0" err="1">
                <a:solidFill>
                  <a:schemeClr val="bg1"/>
                </a:solidFill>
              </a:rPr>
              <a:t>jquery</a:t>
            </a:r>
            <a:r>
              <a:rPr lang="en-US" dirty="0">
                <a:solidFill>
                  <a:schemeClr val="bg1"/>
                </a:solidFill>
              </a:rPr>
              <a:t>-drink-list-</a:t>
            </a:r>
            <a:r>
              <a:rPr lang="en-US" dirty="0" err="1">
                <a:solidFill>
                  <a:schemeClr val="bg1"/>
                </a:solidFill>
              </a:rPr>
              <a:t>solved.html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303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BEBF5-4FBD-0944-8401-D4AC292BE17E}"/>
              </a:ext>
            </a:extLst>
          </p:cNvPr>
          <p:cNvSpPr txBox="1"/>
          <p:nvPr/>
        </p:nvSpPr>
        <p:spPr>
          <a:xfrm>
            <a:off x="3447288" y="4261104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460296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On-Click Basic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F963-21B8-B946-97A6-1E2AB084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OnClick</a:t>
            </a:r>
            <a:r>
              <a:rPr lang="en-US" dirty="0"/>
              <a:t> Example (Instructor: 7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0CFC70-510B-F143-A826-F1EAE5989D8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96345-C962-9D49-948B-36D728EA098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81970"/>
            <a:ext cx="9144000" cy="4124480"/>
          </a:xfrm>
        </p:spPr>
        <p:txBody>
          <a:bodyPr/>
          <a:lstStyle/>
          <a:p>
            <a:r>
              <a:rPr lang="en-US" dirty="0"/>
              <a:t>/04-jquery/01-Activities/05-OnClickBasic/</a:t>
            </a:r>
            <a:r>
              <a:rPr lang="en-US" dirty="0" err="1"/>
              <a:t>onclick.html</a:t>
            </a:r>
            <a:endParaRPr lang="en-US" dirty="0"/>
          </a:p>
          <a:p>
            <a:r>
              <a:rPr lang="en-US" dirty="0"/>
              <a:t>The code has a jQuery selector to select the html element (button, header, anything)</a:t>
            </a:r>
          </a:p>
          <a:p>
            <a:r>
              <a:rPr lang="en-US" dirty="0"/>
              <a:t>It then has a .on('click', function(){}) syntax for capturing the event.</a:t>
            </a:r>
          </a:p>
          <a:p>
            <a:r>
              <a:rPr lang="en-US" dirty="0"/>
              <a:t>Inside that event's function is the code that results from the click.</a:t>
            </a:r>
          </a:p>
          <a:p>
            <a:r>
              <a:rPr lang="en-US" dirty="0"/>
              <a:t>Don’t be confused by the syntax. We’ll to use it for now…</a:t>
            </a:r>
          </a:p>
          <a:p>
            <a:pPr lvl="1"/>
            <a:r>
              <a:rPr lang="en-US" dirty="0"/>
              <a:t>and it will make more sense over time as we learn other concepts.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-16">
            <a:extLst>
              <a:ext uri="{FF2B5EF4-FFF2-40B4-BE49-F238E27FC236}">
                <a16:creationId xmlns:a16="http://schemas.microsoft.com/office/drawing/2014/main" id="{3DF06A3A-B0AF-4746-956C-644253FEE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2" y="2370193"/>
            <a:ext cx="78994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3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BE4F-BDA6-214A-B311-8B12FD6F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max (15 mins)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7C60B-39F6-EE47-81CC-3E7692663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PseudoCode</a:t>
            </a:r>
            <a:r>
              <a:rPr lang="en-US" dirty="0"/>
              <a:t> it first – DON’T GOOGLE THE ANSWER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98B9E9-B5AE-2247-A961-AD0879F1F4D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7CC71-3136-4D40-AB87-1B2EB408CEB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Write a function that takes in two numbers and outputs the max (the greater of the two numbers). </a:t>
            </a:r>
          </a:p>
          <a:p>
            <a:r>
              <a:rPr lang="en-US" dirty="0"/>
              <a:t>Ex: Input: 1, 2 </a:t>
            </a:r>
          </a:p>
          <a:p>
            <a:pPr lvl="1"/>
            <a:r>
              <a:rPr lang="en-US" dirty="0"/>
              <a:t>Output: 2 </a:t>
            </a:r>
          </a:p>
          <a:p>
            <a:r>
              <a:rPr lang="en-US" dirty="0"/>
              <a:t>Ex: Input: 6, -4 </a:t>
            </a:r>
          </a:p>
          <a:p>
            <a:pPr lvl="1"/>
            <a:r>
              <a:rPr lang="en-US" dirty="0"/>
              <a:t>Output: 6 </a:t>
            </a:r>
          </a:p>
          <a:p>
            <a:r>
              <a:rPr lang="en-US" dirty="0"/>
              <a:t>Ex: Input: 3.4, 2 </a:t>
            </a:r>
          </a:p>
          <a:p>
            <a:pPr lvl="1"/>
            <a:r>
              <a:rPr lang="en-US" dirty="0"/>
              <a:t>Output: 3.4 </a:t>
            </a:r>
          </a:p>
          <a:p>
            <a:endParaRPr lang="en-US" dirty="0"/>
          </a:p>
          <a:p>
            <a:r>
              <a:rPr lang="en-US" dirty="0"/>
              <a:t>(Hint…)</a:t>
            </a:r>
          </a:p>
          <a:p>
            <a:r>
              <a:rPr lang="en-US" dirty="0" err="1"/>
              <a:t>var</a:t>
            </a:r>
            <a:r>
              <a:rPr lang="en-US" dirty="0"/>
              <a:t> max = function(num1, num2){ </a:t>
            </a:r>
          </a:p>
          <a:p>
            <a:pPr lvl="1"/>
            <a:r>
              <a:rPr lang="en-US" dirty="0"/>
              <a:t>If (…) { return … } else {return .. }</a:t>
            </a:r>
          </a:p>
          <a:p>
            <a:r>
              <a:rPr lang="en-US" dirty="0"/>
              <a:t>}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03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52" name="Google Shape;1252;p8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53" name="Google Shape;1253;p88"/>
          <p:cNvSpPr txBox="1">
            <a:spLocks noGrp="1"/>
          </p:cNvSpPr>
          <p:nvPr>
            <p:ph type="title" idx="2"/>
          </p:nvPr>
        </p:nvSpPr>
        <p:spPr>
          <a:xfrm>
            <a:off x="273900" y="1061550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the missing code so that clicking any of the sandwiches causes: </a:t>
            </a:r>
            <a:endParaRPr/>
          </a:p>
        </p:txBody>
      </p:sp>
      <p:sp>
        <p:nvSpPr>
          <p:cNvPr id="1260" name="Google Shape;1260;p8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261" name="Google Shape;1261;p8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62" name="Google Shape;1262;p89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89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says something snarky about the sandwich type.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89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89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89"/>
          <p:cNvSpPr txBox="1">
            <a:spLocks noGrp="1"/>
          </p:cNvSpPr>
          <p:nvPr>
            <p:ph type="subTitle" idx="2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displays how many of a specific sandwich the user has eaten.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8" name="Google Shape;1268;p89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 You will need counter variables.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9" name="Google Shape;1269;p89"/>
          <p:cNvSpPr txBox="1">
            <a:spLocks noGrp="1"/>
          </p:cNvSpPr>
          <p:nvPr>
            <p:ph type="subTitle" idx="4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: Add an image to the </a:t>
            </a:r>
            <a:r>
              <a:rPr lang="en" sz="1400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image-div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 on the click event.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0" name="Google Shape;1270;p8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8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8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89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2701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C1A194-0C35-0549-A352-B1AA0A9EBA2C}"/>
              </a:ext>
            </a:extLst>
          </p:cNvPr>
          <p:cNvSpPr/>
          <p:nvPr/>
        </p:nvSpPr>
        <p:spPr>
          <a:xfrm>
            <a:off x="1352550" y="4174935"/>
            <a:ext cx="5593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/06-SandwichClick/Unsolved/sandwich-click-</a:t>
            </a:r>
            <a:r>
              <a:rPr lang="en-US" dirty="0" err="1"/>
              <a:t>unsolved.html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Activity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387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A57-BD32-E84E-B490-B38E9231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Sandwich Clicking Answers: Instructor: 5 mins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C6C897-6D3F-4043-BBFE-1AAE1780EC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0F845-18D8-F245-A4AB-3E42C4A8D11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13501"/>
            <a:ext cx="9144000" cy="4092949"/>
          </a:xfrm>
        </p:spPr>
        <p:txBody>
          <a:bodyPr/>
          <a:lstStyle/>
          <a:p>
            <a:r>
              <a:rPr lang="en-US" dirty="0"/>
              <a:t>Notice the Counter Variables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824EE-30B0-DF44-B24A-ADE94A2B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82" y="1041976"/>
            <a:ext cx="5795092" cy="1235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D4076F-CE04-C448-9C82-615EEAD904CA}"/>
              </a:ext>
            </a:extLst>
          </p:cNvPr>
          <p:cNvSpPr txBox="1"/>
          <p:nvPr/>
        </p:nvSpPr>
        <p:spPr>
          <a:xfrm>
            <a:off x="504496" y="2437563"/>
            <a:ext cx="598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on-click events are tied to each of the sandwich headers.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on-click events trigger the counter to go up and creates the alerts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20EF6-C66A-2045-A7F8-E9AD7D22D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82" y="3022223"/>
            <a:ext cx="6847402" cy="1302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8C7B1F-D918-BD4D-A794-3EA723BE1E2A}"/>
              </a:ext>
            </a:extLst>
          </p:cNvPr>
          <p:cNvSpPr txBox="1"/>
          <p:nvPr/>
        </p:nvSpPr>
        <p:spPr>
          <a:xfrm>
            <a:off x="504496" y="4443048"/>
            <a:ext cx="742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file:///Users/greg/Dropbox/git/RICHRIC201905FSF2/04-jquery/01-Activities/06-SandwichClick/Solved/sandwich-click-solved.html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656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A57-BD32-E84E-B490-B38E9231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Sandwich Clicking Bonus: Instructor: 5 mins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C6C897-6D3F-4043-BBFE-1AAE1780EC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0F845-18D8-F245-A4AB-3E42C4A8D11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13501"/>
            <a:ext cx="9144000" cy="4092949"/>
          </a:xfrm>
        </p:spPr>
        <p:txBody>
          <a:bodyPr/>
          <a:lstStyle/>
          <a:p>
            <a:r>
              <a:rPr lang="en-US" dirty="0"/>
              <a:t>Notice images can be added. </a:t>
            </a:r>
          </a:p>
          <a:p>
            <a:r>
              <a:rPr lang="en-US" dirty="0"/>
              <a:t>Note that we are injecting HTML with the </a:t>
            </a:r>
            <a:r>
              <a:rPr lang="en-US" dirty="0" err="1"/>
              <a:t>src</a:t>
            </a:r>
            <a:r>
              <a:rPr lang="en-US" dirty="0"/>
              <a:t> pointing to the jpg. 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C7B1F-D918-BD4D-A794-3EA723BE1E2A}"/>
              </a:ext>
            </a:extLst>
          </p:cNvPr>
          <p:cNvSpPr txBox="1"/>
          <p:nvPr/>
        </p:nvSpPr>
        <p:spPr>
          <a:xfrm>
            <a:off x="504496" y="4443048"/>
            <a:ext cx="781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2"/>
              </a:rPr>
              <a:t>file:///Users/greg/Dropbox/git/RICHRIC201905FSF2/04-jquery/01-Activities/06-SandwichClick/Solved/sandwich-click-solved-bonus.html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28373-C012-8F4E-89EE-5EEBCCFA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00" y="1478095"/>
            <a:ext cx="9144000" cy="15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98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A57-BD32-E84E-B490-B38E9231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Greg’s Method…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C6C897-6D3F-4043-BBFE-1AAE1780EC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0F845-18D8-F245-A4AB-3E42C4A8D11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13501"/>
            <a:ext cx="9144000" cy="4092949"/>
          </a:xfrm>
        </p:spPr>
        <p:txBody>
          <a:bodyPr/>
          <a:lstStyle/>
          <a:p>
            <a:r>
              <a:rPr lang="en-US" dirty="0"/>
              <a:t>Sometimes it’s easier to split the method and the </a:t>
            </a:r>
            <a:r>
              <a:rPr lang="en-US" dirty="0" err="1"/>
              <a:t>onClick</a:t>
            </a:r>
            <a:r>
              <a:rPr lang="en-US" dirty="0"/>
              <a:t> definition…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C7B1F-D918-BD4D-A794-3EA723BE1E2A}"/>
              </a:ext>
            </a:extLst>
          </p:cNvPr>
          <p:cNvSpPr txBox="1"/>
          <p:nvPr/>
        </p:nvSpPr>
        <p:spPr>
          <a:xfrm>
            <a:off x="504496" y="4443048"/>
            <a:ext cx="781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2"/>
              </a:rPr>
              <a:t>file:///Users/greg/Dropbox/git/RICHRIC201905FSF2/04-jquery/01-Activities/06-SandwichClick/Solved/sandwich-click-solved-bonus.html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F43C5-3C6F-2045-A375-308CA9AB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52" y="1043634"/>
            <a:ext cx="6194228" cy="33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29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79" name="Google Shape;1279;p9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1280" name="Google Shape;1280;p9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 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Trigger Random (12 minutes)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6" name="Google Shape;1286;p91"/>
          <p:cNvSpPr txBox="1">
            <a:spLocks noGrp="1"/>
          </p:cNvSpPr>
          <p:nvPr>
            <p:ph type="subTitle" idx="1"/>
          </p:nvPr>
        </p:nvSpPr>
        <p:spPr>
          <a:xfrm>
            <a:off x="0" y="9045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Add the missing code so that clicking the big blue button triggers a random number (between 1 and 1,000) to be selected and prominently displayed in the </a:t>
            </a:r>
            <a:r>
              <a:rPr lang="en" sz="2400" dirty="0" err="1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2400" dirty="0"/>
              <a:t> div.</a:t>
            </a:r>
            <a:endParaRPr sz="2400" dirty="0"/>
          </a:p>
          <a:p>
            <a:pPr lvl="0"/>
            <a:endParaRPr lang="en-US" sz="2400" dirty="0"/>
          </a:p>
          <a:p>
            <a:pPr lvl="0"/>
            <a:r>
              <a:rPr lang="en-US" sz="1400" dirty="0"/>
              <a:t>/04-jquery/01-Activities/07-TriggerRandom/Unsolved/trigger-random-</a:t>
            </a:r>
            <a:r>
              <a:rPr lang="en-US" sz="1400" dirty="0" err="1"/>
              <a:t>unsolved.html</a:t>
            </a:r>
            <a:endParaRPr sz="1400" dirty="0"/>
          </a:p>
        </p:txBody>
      </p:sp>
      <p:sp>
        <p:nvSpPr>
          <p:cNvPr id="1287" name="Google Shape;1287;p9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12 minutes</a:t>
            </a:r>
            <a:endParaRPr/>
          </a:p>
        </p:txBody>
      </p:sp>
      <p:sp>
        <p:nvSpPr>
          <p:cNvPr id="1288" name="Google Shape;1288;p9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Activity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126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FD0E-4FB1-3C43-9B9B-2DB925FE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Trigger Random (5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CBAD4C-3802-7F4B-80DA-B92BBDB5426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86774-5538-A646-AF59-EA723F0B0C7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1284250"/>
            <a:ext cx="9144000" cy="393201"/>
          </a:xfrm>
        </p:spPr>
        <p:txBody>
          <a:bodyPr/>
          <a:lstStyle/>
          <a:p>
            <a:r>
              <a:rPr lang="en-US" dirty="0"/>
              <a:t>We latched onto the random-button using its ID. Let them know where to focus their attention: Not the classes, and not the spans. The ID is what mattered in this case.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3889B-2506-6B43-ADCB-3C65F705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75" y="1525581"/>
            <a:ext cx="6444943" cy="17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9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4CE7-6673-C54E-9889-70DD37B8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Max Answer (5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6EBA81-C2D0-BE4A-84F8-9D49DE3FA1F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5A38B-4441-094A-A781-A3396CFD8CC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51338"/>
            <a:ext cx="9144000" cy="826113"/>
          </a:xfrm>
        </p:spPr>
        <p:txBody>
          <a:bodyPr/>
          <a:lstStyle/>
          <a:p>
            <a:r>
              <a:rPr lang="en-US" dirty="0"/>
              <a:t>Did you find a solution?</a:t>
            </a:r>
          </a:p>
          <a:p>
            <a:endParaRPr lang="en-US" dirty="0"/>
          </a:p>
          <a:p>
            <a:r>
              <a:rPr lang="en-US" dirty="0"/>
              <a:t>Does it look a little like this…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3789B-4663-D046-86D1-9A027B0A0C09}"/>
              </a:ext>
            </a:extLst>
          </p:cNvPr>
          <p:cNvSpPr txBox="1"/>
          <p:nvPr/>
        </p:nvSpPr>
        <p:spPr>
          <a:xfrm>
            <a:off x="863950" y="1677451"/>
            <a:ext cx="47596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var</a:t>
            </a:r>
            <a:r>
              <a:rPr lang="en-US" dirty="0">
                <a:latin typeface="Courier" pitchFamily="2" charset="0"/>
              </a:rPr>
              <a:t> max = function(num1, num2) { </a:t>
            </a:r>
          </a:p>
          <a:p>
            <a:r>
              <a:rPr lang="en-US" dirty="0">
                <a:latin typeface="Courier" pitchFamily="2" charset="0"/>
              </a:rPr>
              <a:t>	if (num1 &gt; num2) { return num1; } </a:t>
            </a:r>
          </a:p>
          <a:p>
            <a:r>
              <a:rPr lang="en-US" dirty="0">
                <a:latin typeface="Courier" pitchFamily="2" charset="0"/>
              </a:rPr>
              <a:t>	else { return num2; } 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78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FD0E-4FB1-3C43-9B9B-2DB925FE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Trigger Random (5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CBAD4C-3802-7F4B-80DA-B92BBDB5426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6EA38A-1615-BD41-8FC7-A1F1F9DAA2B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-12300" y="981552"/>
            <a:ext cx="9144000" cy="462570"/>
          </a:xfrm>
        </p:spPr>
        <p:txBody>
          <a:bodyPr/>
          <a:lstStyle/>
          <a:p>
            <a:r>
              <a:rPr lang="en-US" dirty="0"/>
              <a:t>We then created a click event tied to this random-button. This event triggers a random number between 1 and 1000 to be generated and printed to the HTML.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9D7F5-444C-F640-88DE-5EF36BE6A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53" y="1380006"/>
            <a:ext cx="6275892" cy="253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05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94" name="Google Shape;1294;p9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95" name="Google Shape;1295;p9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301" name="Google Shape;1301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4629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Use the code from the previous random number generator to create a lottery generator.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 (20 minutes)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3" name="Google Shape;1303;p9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04" name="Google Shape;1304;p93"/>
          <p:cNvSpPr/>
          <p:nvPr/>
        </p:nvSpPr>
        <p:spPr>
          <a:xfrm>
            <a:off x="1352550" y="1392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93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93"/>
          <p:cNvSpPr/>
          <p:nvPr/>
        </p:nvSpPr>
        <p:spPr>
          <a:xfrm>
            <a:off x="1352550" y="29283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93"/>
          <p:cNvSpPr txBox="1">
            <a:spLocks noGrp="1"/>
          </p:cNvSpPr>
          <p:nvPr>
            <p:ph type="subTitle" idx="1"/>
          </p:nvPr>
        </p:nvSpPr>
        <p:spPr>
          <a:xfrm>
            <a:off x="-12225" y="1395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lottery generator should select 9 random numbers (and always 9 numbers).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Example: 886563264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93"/>
          <p:cNvSpPr txBox="1">
            <a:spLocks noGrp="1"/>
          </p:cNvSpPr>
          <p:nvPr>
            <p:ph type="subTitle" idx="2"/>
          </p:nvPr>
        </p:nvSpPr>
        <p:spPr>
          <a:xfrm>
            <a:off x="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Display this number in the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div.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9" name="Google Shape;1309;p93"/>
          <p:cNvSpPr txBox="1">
            <a:spLocks noGrp="1"/>
          </p:cNvSpPr>
          <p:nvPr>
            <p:ph type="subTitle" idx="3"/>
          </p:nvPr>
        </p:nvSpPr>
        <p:spPr>
          <a:xfrm>
            <a:off x="-12300" y="2928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When the user clicks again, create a new row with the most recent number at the top.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0" name="Google Shape;1310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388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32306" y="29259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678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196482-5024-BD46-A6FC-BC7F9D6E61E8}"/>
              </a:ext>
            </a:extLst>
          </p:cNvPr>
          <p:cNvSpPr/>
          <p:nvPr/>
        </p:nvSpPr>
        <p:spPr>
          <a:xfrm>
            <a:off x="429767" y="3697300"/>
            <a:ext cx="81403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/04-jquery/01-Activities/08-LotteryGenerator/</a:t>
            </a:r>
            <a:r>
              <a:rPr lang="en-US" b="1" dirty="0" err="1"/>
              <a:t>README.md</a:t>
            </a:r>
            <a:endParaRPr lang="en-US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6" name="Google Shape;1246;p8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Activity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5403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44F3-B687-B24A-ACB7-771C35C8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Review: (5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E6CBE5-3948-B345-BC69-04CCD39A30E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01A2E-6A99-9343-8119-4CF28620627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We needed to create a for loop that created 9 different numbers. Without this for loop, we couldn't guarantee that we'd have 9 numbers. Also point out that we are using prepend as opposed to append so that the newest number shows up at the top. 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D225F-1223-3147-9728-AA5C7249C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2" y="1938021"/>
            <a:ext cx="6848541" cy="27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98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64EA-C3B1-094D-90C0-40B2B934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51" y="1296356"/>
            <a:ext cx="8595300" cy="2285044"/>
          </a:xfrm>
        </p:spPr>
        <p:txBody>
          <a:bodyPr/>
          <a:lstStyle/>
          <a:p>
            <a:r>
              <a:rPr lang="en-US" dirty="0"/>
              <a:t>HOMEWORK #3</a:t>
            </a:r>
            <a:br>
              <a:rPr lang="en-US" dirty="0"/>
            </a:br>
            <a:r>
              <a:rPr lang="en-US" dirty="0"/>
              <a:t>JavaScript</a:t>
            </a:r>
            <a:br>
              <a:rPr lang="en-US" dirty="0"/>
            </a:br>
            <a:r>
              <a:rPr lang="en-US" dirty="0"/>
              <a:t>Psychic Guess / Hangman</a:t>
            </a:r>
            <a:br>
              <a:rPr lang="en-US" dirty="0"/>
            </a:br>
            <a:r>
              <a:rPr lang="en-US" dirty="0"/>
              <a:t>Due Tuesday, June 4</a:t>
            </a:r>
            <a:r>
              <a:rPr lang="en-US" baseline="30000" dirty="0"/>
              <a:t>th</a:t>
            </a:r>
            <a:r>
              <a:rPr lang="en-US" dirty="0"/>
              <a:t> @ 11:59PM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13BC8-6078-4B45-BFE0-8E43FDCEF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86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64EA-C3B1-094D-90C0-40B2B934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5" y="789708"/>
            <a:ext cx="8595300" cy="3519056"/>
          </a:xfrm>
        </p:spPr>
        <p:txBody>
          <a:bodyPr/>
          <a:lstStyle/>
          <a:p>
            <a:r>
              <a:rPr lang="en-US" dirty="0"/>
              <a:t>TA:</a:t>
            </a:r>
            <a:br>
              <a:rPr lang="en-US" dirty="0"/>
            </a:br>
            <a:r>
              <a:rPr lang="en-US" dirty="0"/>
              <a:t>Intro to Homework #4</a:t>
            </a:r>
            <a:br>
              <a:rPr lang="en-US" dirty="0"/>
            </a:br>
            <a:r>
              <a:rPr lang="en-US" dirty="0"/>
              <a:t>Crystals Collector Game</a:t>
            </a:r>
            <a:br>
              <a:rPr lang="en-US" dirty="0"/>
            </a:br>
            <a:r>
              <a:rPr lang="en-US" dirty="0"/>
              <a:t>Due Tuesday, June 11 @ 11:59pm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https://www.youtube.com/watch?v=yNI0l2FMeCk&amp;feature=youtu.be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13BC8-6078-4B45-BFE0-8E43FDCEF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40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BEBF5-4FBD-0944-8401-D4AC292BE17E}"/>
              </a:ext>
            </a:extLst>
          </p:cNvPr>
          <p:cNvSpPr txBox="1"/>
          <p:nvPr/>
        </p:nvSpPr>
        <p:spPr>
          <a:xfrm>
            <a:off x="2459086" y="730661"/>
            <a:ext cx="446125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That’s All</a:t>
            </a:r>
          </a:p>
          <a:p>
            <a:pPr algn="ctr"/>
            <a:r>
              <a:rPr lang="en-US" sz="3600" dirty="0"/>
              <a:t>Now: Office Hours!</a:t>
            </a:r>
          </a:p>
        </p:txBody>
      </p:sp>
    </p:spTree>
    <p:extLst>
      <p:ext uri="{BB962C8B-B14F-4D97-AF65-F5344CB8AC3E}">
        <p14:creationId xmlns:p14="http://schemas.microsoft.com/office/powerpoint/2010/main" val="949622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Challenge: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20" name="Google Shape;1320;p9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7" name="Google Shape;1327;p9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demonstration, create an application in which:</a:t>
            </a:r>
            <a:endParaRPr/>
          </a:p>
        </p:txBody>
      </p:sp>
      <p:sp>
        <p:nvSpPr>
          <p:cNvPr id="1328" name="Google Shape;1328;p9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29" name="Google Shape;1329;p95"/>
          <p:cNvSpPr txBox="1">
            <a:spLocks noGrp="1"/>
          </p:cNvSpPr>
          <p:nvPr>
            <p:ph type="title"/>
          </p:nvPr>
        </p:nvSpPr>
        <p:spPr>
          <a:xfrm>
            <a:off x="1705950" y="4641650"/>
            <a:ext cx="74502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  <p:sp>
        <p:nvSpPr>
          <p:cNvPr id="1330" name="Google Shape;1330;p95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95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computer selects a random number between 1 and 4.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9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95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95"/>
          <p:cNvSpPr txBox="1">
            <a:spLocks noGrp="1"/>
          </p:cNvSpPr>
          <p:nvPr>
            <p:ph type="subTitle" idx="2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user clicks buttons numbered 1 to 4.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6" name="Google Shape;1336;p95"/>
          <p:cNvSpPr txBox="1">
            <a:spLocks noGrp="1"/>
          </p:cNvSpPr>
          <p:nvPr>
            <p:ph type="subTitle" idx="3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 user’s number matches the computer’s number, display text informing them of this in the Result panel. Otherwise, display text informing them that they lost.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95"/>
          <p:cNvSpPr txBox="1">
            <a:spLocks noGrp="1"/>
          </p:cNvSpPr>
          <p:nvPr>
            <p:ph type="subTitle" idx="4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If you finish early, try to improve the aesthetics of your app.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8" name="Google Shape;1338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95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7012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Items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7929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48" name="Google Shape;134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56" name="Google Shape;1056;p70"/>
          <p:cNvSpPr txBox="1">
            <a:spLocks noGrp="1"/>
          </p:cNvSpPr>
          <p:nvPr>
            <p:ph type="title"/>
          </p:nvPr>
        </p:nvSpPr>
        <p:spPr>
          <a:xfrm>
            <a:off x="274350" y="5492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Death by PowerPoint:</a:t>
            </a:r>
            <a:br>
              <a:rPr lang="en" sz="3000"/>
            </a:br>
            <a:r>
              <a:rPr lang="en" sz="3000"/>
              <a:t>Not the Way to Learn Coding</a:t>
            </a:r>
            <a:endParaRPr sz="3000"/>
          </a:p>
        </p:txBody>
      </p:sp>
      <p:pic>
        <p:nvPicPr>
          <p:cNvPr id="1057" name="Google Shape;10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237" y="1440175"/>
            <a:ext cx="3567926" cy="35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25" y="1954550"/>
            <a:ext cx="1465598" cy="10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/>
          <p:nvPr/>
        </p:nvSpPr>
        <p:spPr>
          <a:xfrm>
            <a:off x="0" y="560075"/>
            <a:ext cx="4434900" cy="49140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title"/>
          </p:nvPr>
        </p:nvSpPr>
        <p:spPr>
          <a:xfrm>
            <a:off x="-24600" y="422925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Way to Learn Coding</a:t>
            </a:r>
            <a:endParaRPr/>
          </a:p>
        </p:txBody>
      </p:sp>
      <p:sp>
        <p:nvSpPr>
          <p:cNvPr id="1067" name="Google Shape;1067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337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Be prepared to have classes that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are increasingly “</a:t>
            </a:r>
            <a:r>
              <a:rPr lang="en" sz="3000"/>
              <a:t>just code.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”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(You will appreciate it in the long run.)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2800"/>
          </a:p>
        </p:txBody>
      </p:sp>
      <p:sp>
        <p:nvSpPr>
          <p:cNvPr id="1074" name="Google Shape;107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1437</Words>
  <Application>Microsoft Macintosh PowerPoint</Application>
  <PresentationFormat>On-screen Show (16:9)</PresentationFormat>
  <Paragraphs>229</Paragraphs>
  <Slides>50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Roboto Medium</vt:lpstr>
      <vt:lpstr>Amatic SC</vt:lpstr>
      <vt:lpstr>Roboto Thin</vt:lpstr>
      <vt:lpstr>Roboto</vt:lpstr>
      <vt:lpstr>Roboto Light</vt:lpstr>
      <vt:lpstr>Courier</vt:lpstr>
      <vt:lpstr>Inconsolata</vt:lpstr>
      <vt:lpstr>Calibri</vt:lpstr>
      <vt:lpstr>Arial</vt:lpstr>
      <vt:lpstr>Simple Light</vt:lpstr>
      <vt:lpstr>Unbranded</vt:lpstr>
      <vt:lpstr>Lesson 4.1</vt:lpstr>
      <vt:lpstr>PreClass Drill</vt:lpstr>
      <vt:lpstr>JavaScript – max (15 mins)</vt:lpstr>
      <vt:lpstr>JavaScript Max Answer (5 mins)</vt:lpstr>
      <vt:lpstr>Admin Items</vt:lpstr>
      <vt:lpstr>Death by PowerPoint: Not the Way to Learn Coding</vt:lpstr>
      <vt:lpstr>True Way to Learn Coding</vt:lpstr>
      <vt:lpstr>Be prepared to have classes that  are increasingly “just code.” (You will appreciate it in the long run.) </vt:lpstr>
      <vt:lpstr>Today’s Class</vt:lpstr>
      <vt:lpstr>Agenda</vt:lpstr>
      <vt:lpstr>DOM Manipulation</vt:lpstr>
      <vt:lpstr>Understanding the DOM</vt:lpstr>
      <vt:lpstr>DOM Manipulation with Plain JavaScript</vt:lpstr>
      <vt:lpstr>DOM Manipulation (Instructor: 15 mins)</vt:lpstr>
      <vt:lpstr>15 minutes</vt:lpstr>
      <vt:lpstr>Activity: Generating HTML with Plain JavaScript (15 mins)</vt:lpstr>
      <vt:lpstr>Instructor Review: 7 mins</vt:lpstr>
      <vt:lpstr>Intro to jQuery</vt:lpstr>
      <vt:lpstr>Intro to jQuery: (Instructor: 10 mins)</vt:lpstr>
      <vt:lpstr>Query Helper Library</vt:lpstr>
      <vt:lpstr>Working with jQuery</vt:lpstr>
      <vt:lpstr>DOM Manipulation with jQuery</vt:lpstr>
      <vt:lpstr>Three Progressively Complex Examples (Ins: 10 mins)</vt:lpstr>
      <vt:lpstr>15 minutes</vt:lpstr>
      <vt:lpstr>Activity: Generating HTML with jQuery (15 Minutes)</vt:lpstr>
      <vt:lpstr>Review Activity (5 minutes)</vt:lpstr>
      <vt:lpstr>PowerPoint Presentation</vt:lpstr>
      <vt:lpstr>On-Click Basic </vt:lpstr>
      <vt:lpstr>OnClick Example (Instructor: 7 mins)</vt:lpstr>
      <vt:lpstr>20 minutes</vt:lpstr>
      <vt:lpstr>Partner Activity: Sandwich Clicking </vt:lpstr>
      <vt:lpstr>Review Activity</vt:lpstr>
      <vt:lpstr>Sandwich Clicking Answers: Instructor: 5 mins</vt:lpstr>
      <vt:lpstr>Sandwich Clicking Bonus: Instructor: 5 mins</vt:lpstr>
      <vt:lpstr>Greg’s Method…</vt:lpstr>
      <vt:lpstr>12 minutes</vt:lpstr>
      <vt:lpstr>Partner Activity: Trigger Random (12 minutes)</vt:lpstr>
      <vt:lpstr>Review Activity</vt:lpstr>
      <vt:lpstr>Review Trigger Random (5 mins)</vt:lpstr>
      <vt:lpstr>Review Trigger Random (5 mins)</vt:lpstr>
      <vt:lpstr>20 minutes</vt:lpstr>
      <vt:lpstr>Suggested Time: 20 minutes</vt:lpstr>
      <vt:lpstr>Review Activity</vt:lpstr>
      <vt:lpstr>Instructor Review: (5 mins)</vt:lpstr>
      <vt:lpstr>HOMEWORK #3 JavaScript Psychic Guess / Hangman Due Tuesday, June 4th @ 11:59PM </vt:lpstr>
      <vt:lpstr>TA: Intro to Homework #4 Crystals Collector Game Due Tuesday, June 11 @ 11:59pm https://www.youtube.com/watch?v=yNI0l2FMeCk&amp;feature=youtu.be</vt:lpstr>
      <vt:lpstr>PowerPoint Presentation</vt:lpstr>
      <vt:lpstr>Challenge:  Number Checker </vt:lpstr>
      <vt:lpstr>Challenge: Number Checker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4.1</dc:title>
  <cp:lastModifiedBy>Greg Smith</cp:lastModifiedBy>
  <cp:revision>14</cp:revision>
  <dcterms:modified xsi:type="dcterms:W3CDTF">2019-06-13T19:17:43Z</dcterms:modified>
</cp:coreProperties>
</file>